
<file path=[Content_Types].xml><?xml version="1.0" encoding="utf-8"?>
<Types xmlns="http://schemas.openxmlformats.org/package/2006/content-types">
  <Override PartName="/ppt/slideLayouts/slideLayout6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8.xml" ContentType="application/vnd.openxmlformats-officedocument.presentationml.slideLayout+xml"/>
  <Default Extension="bin" ContentType="application/vnd.openxmlformats-officedocument.presentationml.printerSettings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Default Extension="png" ContentType="image/png"/>
  <Override PartName="/ppt/notesSlides/notesSlide9.xml" ContentType="application/vnd.openxmlformats-officedocument.presentationml.notesSlide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Default Extension="xml" ContentType="application/xml"/>
  <Default Extension="jpeg" ContentType="image/jpeg"/>
  <Default Extension="rels" ContentType="application/vnd.openxmlformats-package.relationships+xml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8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9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2.xml" ContentType="application/vnd.openxmlformats-officedocument.presentationml.notesSlide+xml"/>
  <Override PartName="/ppt/tableStyles.xml" ContentType="application/vnd.openxmlformats-officedocument.presentationml.tableStyles+xml"/>
  <Override PartName="/ppt/slides/slide5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280" r:id="rId1"/>
  </p:sldMasterIdLst>
  <p:notesMasterIdLst>
    <p:notesMasterId r:id="rId13"/>
  </p:notesMasterIdLst>
  <p:sldIdLst>
    <p:sldId id="256" r:id="rId2"/>
    <p:sldId id="264" r:id="rId3"/>
    <p:sldId id="259" r:id="rId4"/>
    <p:sldId id="261" r:id="rId5"/>
    <p:sldId id="262" r:id="rId6"/>
    <p:sldId id="263" r:id="rId7"/>
    <p:sldId id="260" r:id="rId8"/>
    <p:sldId id="257" r:id="rId9"/>
    <p:sldId id="258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-76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915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DBA9A7-124A-43E4-8F83-0A0B619199E8}" type="datetime1">
              <a:rPr lang="en-US"/>
              <a:pPr/>
              <a:t>11/17/09</a:t>
            </a:fld>
            <a:endParaRPr lang="en-US"/>
          </a:p>
        </p:txBody>
      </p:sp>
      <p:sp>
        <p:nvSpPr>
          <p:cNvPr id="49156" name="Placeholder 102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915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915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915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FC1E80-0CA6-43AB-ACB8-6D0391C0997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23" charset="0"/>
        <a:ea typeface="ＭＳ Ｐゴシック" pitchFamily="-12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Placeholder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Placeholder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Placeholder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Placeholder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Placeholder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Placeholder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Placeholder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Placeholder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788"/>
            <a:ext cx="1984375" cy="2730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Rockwell" pitchFamily="-123" charset="0"/>
                <a:ea typeface="ＭＳ Ｐゴシック" pitchFamily="-123" charset="-128"/>
                <a:cs typeface="ＭＳ Ｐゴシック" pitchFamily="-123" charset="-128"/>
              </a:defRPr>
            </a:lvl1pPr>
          </a:lstStyle>
          <a:p>
            <a:fld id="{E8CD1FBB-2D85-41CB-B69A-0C7D0252AE08}" type="datetimeFigureOut">
              <a:rPr lang="en-US"/>
              <a:pPr/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25" y="6300788"/>
            <a:ext cx="3813175" cy="2730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>
                <a:latin typeface="Rockwell" pitchFamily="-123" charset="0"/>
                <a:ea typeface="ＭＳ Ｐゴシック" pitchFamily="-123" charset="-128"/>
                <a:cs typeface="ＭＳ Ｐゴシック" pitchFamily="-123" charset="-128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638" y="6300788"/>
            <a:ext cx="685800" cy="2730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Rockwell" pitchFamily="-123" charset="0"/>
                <a:ea typeface="ＭＳ Ｐゴシック" pitchFamily="-123" charset="-128"/>
                <a:cs typeface="ＭＳ Ｐゴシック" pitchFamily="-123" charset="-128"/>
              </a:defRPr>
            </a:lvl1pPr>
          </a:lstStyle>
          <a:p>
            <a:fld id="{2FC8019D-17FA-4FD0-8619-CCAC57F53D4C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90BFA-807C-4F58-BEC0-C6C900897262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9ED56-5164-4E3B-A64A-AA0685FAA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8B2CE-A96C-4947-9438-DF8CD8C5450F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50DC0-A53B-421A-8DB5-636453D60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77CC5-B9D3-41D0-A623-6DE8A1D0EB6E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97154-6B67-40F8-B5BD-E87D52AF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896D3-921E-46AD-81C8-502E66A1EEB1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02D71-65F9-4407-8E68-51BA2E3D7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AE6E1-7A66-4EE2-980A-B3AF8F91E315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32887-0E50-411D-AAA3-5BB68EB14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 rot="-178369">
            <a:off x="628650" y="506413"/>
            <a:ext cx="3851275" cy="5514975"/>
            <a:chOff x="1524000" y="381000"/>
            <a:chExt cx="3657600" cy="4737978"/>
          </a:xfrm>
        </p:grpSpPr>
        <p:sp>
          <p:nvSpPr>
            <p:cNvPr id="6" name="Rectangle 5"/>
            <p:cNvSpPr/>
            <p:nvPr userDrawn="1"/>
          </p:nvSpPr>
          <p:spPr>
            <a:xfrm>
              <a:off x="1522886" y="380938"/>
              <a:ext cx="3657600" cy="47243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2D210-38E5-4F2E-B4EC-2FFEF71AB541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9754F-95B4-4591-8D65-ECF9A1769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385649">
            <a:off x="312738" y="3521075"/>
            <a:ext cx="4089400" cy="3025775"/>
            <a:chOff x="1524000" y="381000"/>
            <a:chExt cx="3657600" cy="4737978"/>
          </a:xfrm>
        </p:grpSpPr>
        <p:sp>
          <p:nvSpPr>
            <p:cNvPr id="7" name="Rectangle 6"/>
            <p:cNvSpPr/>
            <p:nvPr userDrawn="1"/>
          </p:nvSpPr>
          <p:spPr>
            <a:xfrm>
              <a:off x="1522986" y="380761"/>
              <a:ext cx="3657600" cy="4725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232774">
            <a:off x="169863" y="241300"/>
            <a:ext cx="4087812" cy="3025775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3760" y="381014"/>
              <a:ext cx="3657600" cy="4725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096EA-26BB-4687-959A-1D7011BF88CE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420EC-E368-4CDC-8A0C-EC128DA494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232774">
            <a:off x="2058988" y="379413"/>
            <a:ext cx="5032375" cy="3443287"/>
            <a:chOff x="1524000" y="381000"/>
            <a:chExt cx="3657600" cy="4737978"/>
          </a:xfrm>
        </p:grpSpPr>
        <p:sp>
          <p:nvSpPr>
            <p:cNvPr id="6" name="Rectangle 5"/>
            <p:cNvSpPr/>
            <p:nvPr userDrawn="1"/>
          </p:nvSpPr>
          <p:spPr>
            <a:xfrm>
              <a:off x="1523766" y="381015"/>
              <a:ext cx="3657600" cy="472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AFFE8-AEE4-4DAA-B963-216DDC12E6D3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BFB93-E4C7-458B-835E-8581540DB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180000">
            <a:off x="114300" y="115888"/>
            <a:ext cx="3968750" cy="3705225"/>
            <a:chOff x="1524000" y="381000"/>
            <a:chExt cx="3657600" cy="4737978"/>
          </a:xfrm>
        </p:grpSpPr>
        <p:sp>
          <p:nvSpPr>
            <p:cNvPr id="7" name="Rectangle 6"/>
            <p:cNvSpPr/>
            <p:nvPr userDrawn="1"/>
          </p:nvSpPr>
          <p:spPr>
            <a:xfrm>
              <a:off x="1522807" y="380904"/>
              <a:ext cx="3657600" cy="47237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360000">
            <a:off x="4165600" y="323850"/>
            <a:ext cx="4792663" cy="344328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3620" y="381036"/>
              <a:ext cx="3657600" cy="472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CDE3A-0D45-450E-B680-1F4949CDB5CD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A1C60-E46E-4F67-A967-1A9E5DB16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ED51F-F66C-4C7E-B1B6-11E4FBB7636D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72CD-E5BF-4676-B64D-062480C11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32230-4F2E-4457-92E0-7923D6D42368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2C8B-AF64-462B-96B6-AE7D17740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19EC9-6FB0-4839-8DD7-4A5C777040B0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FC9C0-774E-43FB-BB3F-79DB6D9C98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457200" y="6299200"/>
            <a:ext cx="1981200" cy="273050"/>
          </a:xfrm>
        </p:spPr>
        <p:txBody>
          <a:bodyPr/>
          <a:lstStyle>
            <a:lvl1pPr algn="l">
              <a:defRPr sz="1100" smtClean="0">
                <a:latin typeface="Rockwell" pitchFamily="18" charset="0"/>
              </a:defRPr>
            </a:lvl1pPr>
          </a:lstStyle>
          <a:p>
            <a:pPr>
              <a:defRPr/>
            </a:pPr>
            <a:fld id="{91CAC84C-4241-4949-84E7-66DA942BBD09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962400" y="6299200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264525" y="6311900"/>
            <a:ext cx="685800" cy="265113"/>
          </a:xfrm>
        </p:spPr>
        <p:txBody>
          <a:bodyPr/>
          <a:lstStyle>
            <a:lvl1pPr>
              <a:defRPr sz="1100" smtClean="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fld id="{DD35C714-0CA3-49CB-99F0-35CB7D26E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tIns="0" rIns="45720" bIns="0" rtlCol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CC474-5F01-4478-89CA-6BA7258CDE79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CE085-0F71-4264-9E32-0D77F6934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C6BA0-3D1A-41BE-96D8-B97867180674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B1564-E3DF-4C4C-83D6-7CE88132F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-360000">
            <a:off x="654050" y="444500"/>
            <a:ext cx="5416550" cy="3630613"/>
            <a:chOff x="1524000" y="381000"/>
            <a:chExt cx="3657600" cy="4737978"/>
          </a:xfrm>
        </p:grpSpPr>
        <p:sp>
          <p:nvSpPr>
            <p:cNvPr id="6" name="Rectangle 5"/>
            <p:cNvSpPr/>
            <p:nvPr userDrawn="1"/>
          </p:nvSpPr>
          <p:spPr>
            <a:xfrm>
              <a:off x="1523326" y="380823"/>
              <a:ext cx="3657600" cy="47234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DD578-8151-44C1-BBFB-9FA8A8B8D6F4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FB30B-DCC8-4DE9-971F-CAD1FD1ED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CFF59-1CB4-4160-BF30-F8BD5EA5EC56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F79A3-1F0B-416C-99F0-542DEF4D74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CFAA2-F86A-4828-8DF5-44DFEDDC3B32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6126F-08A8-4EBC-B644-35371D8F75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2EC11-51A8-4842-B878-D07533F20AE1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71317-AC22-43C7-93B1-F58DC512CF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503238"/>
            <a:ext cx="73136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735138"/>
            <a:ext cx="7313613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2863" y="6315075"/>
            <a:ext cx="1295400" cy="265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6C72EB3-DC99-4917-B2C9-0E667BF93BA5}" type="datetimeFigureOut">
              <a:rPr lang="en-US"/>
              <a:pPr>
                <a:defRPr/>
              </a:pPr>
              <a:t>11/17/09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3350" y="6305550"/>
            <a:ext cx="3717925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575" y="5476875"/>
            <a:ext cx="1482725" cy="850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200" smtClean="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7FE596B-27F7-4D3F-AF41-30035DCA80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1" r:id="rId1"/>
    <p:sldLayoutId id="2147484300" r:id="rId2"/>
    <p:sldLayoutId id="2147484302" r:id="rId3"/>
    <p:sldLayoutId id="2147484303" r:id="rId4"/>
    <p:sldLayoutId id="2147484304" r:id="rId5"/>
    <p:sldLayoutId id="2147484305" r:id="rId6"/>
    <p:sldLayoutId id="2147484299" r:id="rId7"/>
    <p:sldLayoutId id="2147484306" r:id="rId8"/>
    <p:sldLayoutId id="2147484298" r:id="rId9"/>
    <p:sldLayoutId id="2147484297" r:id="rId10"/>
    <p:sldLayoutId id="2147484296" r:id="rId11"/>
    <p:sldLayoutId id="2147484295" r:id="rId12"/>
    <p:sldLayoutId id="2147484294" r:id="rId13"/>
    <p:sldLayoutId id="2147484293" r:id="rId14"/>
    <p:sldLayoutId id="2147484307" r:id="rId15"/>
    <p:sldLayoutId id="2147484308" r:id="rId16"/>
    <p:sldLayoutId id="2147484309" r:id="rId17"/>
    <p:sldLayoutId id="2147484310" r:id="rId18"/>
    <p:sldLayoutId id="2147484311" r:id="rId19"/>
    <p:sldLayoutId id="2147484312" r:id="rId20"/>
  </p:sldLayoutIdLst>
  <p:txStyles>
    <p:titleStyle>
      <a:lvl1pPr algn="ctr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2pPr>
      <a:lvl3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3pPr>
      <a:lvl4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4pPr>
      <a:lvl5pPr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463550" indent="-463550" algn="l" rtl="0" fontAlgn="base">
        <a:spcBef>
          <a:spcPts val="2000"/>
        </a:spcBef>
        <a:spcAft>
          <a:spcPct val="0"/>
        </a:spcAft>
        <a:buSzPct val="90000"/>
        <a:buBlip>
          <a:blip r:embed="rId22"/>
        </a:buBlip>
        <a:defRPr sz="24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914400" indent="-457200" algn="l" rtl="0" fontAlgn="base">
        <a:spcBef>
          <a:spcPts val="600"/>
        </a:spcBef>
        <a:spcAft>
          <a:spcPct val="0"/>
        </a:spcAft>
        <a:buSzPct val="90000"/>
        <a:buBlip>
          <a:blip r:embed="rId23"/>
        </a:buBlip>
        <a:defRPr sz="22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2pPr>
      <a:lvl3pPr marL="1255713" indent="-341313" algn="l" rtl="0" fontAlgn="base">
        <a:spcBef>
          <a:spcPts val="600"/>
        </a:spcBef>
        <a:spcAft>
          <a:spcPct val="0"/>
        </a:spcAft>
        <a:buSzPct val="90000"/>
        <a:buBlip>
          <a:blip r:embed="rId24"/>
        </a:buBlip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3pPr>
      <a:lvl4pPr marL="1597025" indent="-341313" algn="l" rtl="0" fontAlgn="base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4pPr>
      <a:lvl5pPr marL="1938338" indent="-341313" algn="l" rtl="0" fontAlgn="base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iki.samurai-archives.com/index.php?title=Akiyama_Nobutomo" TargetMode="External"/><Relationship Id="rId4" Type="http://schemas.openxmlformats.org/officeDocument/2006/relationships/hyperlink" Target="http://wiki.samurai-archives.com/index.php?title=Siege_of_Iwamur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525"/>
          </a:xfrm>
        </p:spPr>
        <p:txBody>
          <a:bodyPr/>
          <a:lstStyle/>
          <a:p>
            <a:r>
              <a:rPr lang="en-US" smtClean="0">
                <a:latin typeface="Handwriting - Dakota" pitchFamily="-123" charset="0"/>
                <a:ea typeface="ＭＳ Ｐゴシック" pitchFamily="-123" charset="-128"/>
                <a:cs typeface="ＭＳ Ｐゴシック" pitchFamily="-123" charset="-128"/>
              </a:rPr>
              <a:t>The Samurai’s Tale</a:t>
            </a:r>
          </a:p>
        </p:txBody>
      </p:sp>
      <p:sp>
        <p:nvSpPr>
          <p:cNvPr id="22530" name="Subtitle 2"/>
          <p:cNvSpPr>
            <a:spLocks noGrp="1"/>
          </p:cNvSpPr>
          <p:nvPr>
            <p:ph type="subTitle" idx="1"/>
          </p:nvPr>
        </p:nvSpPr>
        <p:spPr>
          <a:xfrm>
            <a:off x="2209800" y="5056188"/>
            <a:ext cx="6477000" cy="117475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latin typeface="Times New Roman" pitchFamily="-123" charset="0"/>
                <a:ea typeface="ＭＳ Ｐゴシック" pitchFamily="-123" charset="-128"/>
                <a:cs typeface="ＭＳ Ｐゴシック" pitchFamily="-123" charset="-128"/>
              </a:rPr>
              <a:t>Author: Erik Christian Haugaard</a:t>
            </a:r>
          </a:p>
          <a:p>
            <a:pPr>
              <a:spcBef>
                <a:spcPct val="0"/>
              </a:spcBef>
            </a:pPr>
            <a:r>
              <a:rPr lang="en-US" smtClean="0">
                <a:latin typeface="Times New Roman" pitchFamily="-123" charset="0"/>
                <a:ea typeface="ＭＳ Ｐゴシック" pitchFamily="-123" charset="-128"/>
                <a:cs typeface="ＭＳ Ｐゴシック" pitchFamily="-123" charset="-128"/>
              </a:rPr>
              <a:t>Presentation by Matthew Outcalt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siege of Iwamura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Happened in 1575.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ea typeface="+mn-ea"/>
                <a:cs typeface="+mn-cs"/>
              </a:rPr>
              <a:t>Iwamura</a:t>
            </a:r>
            <a:r>
              <a:rPr lang="en-US" dirty="0" smtClean="0">
                <a:ea typeface="+mn-ea"/>
                <a:cs typeface="+mn-cs"/>
              </a:rPr>
              <a:t> castle was ruled by Lord Akiyama </a:t>
            </a:r>
            <a:r>
              <a:rPr lang="en-US" dirty="0" err="1" smtClean="0">
                <a:ea typeface="+mn-ea"/>
                <a:cs typeface="+mn-cs"/>
              </a:rPr>
              <a:t>Nobutomo</a:t>
            </a:r>
            <a:r>
              <a:rPr lang="en-US" dirty="0" smtClean="0">
                <a:ea typeface="+mn-ea"/>
                <a:cs typeface="+mn-cs"/>
              </a:rPr>
              <a:t> when the siege took place.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ea typeface="+mn-ea"/>
                <a:cs typeface="+mn-cs"/>
              </a:rPr>
              <a:t>Oda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 err="1" smtClean="0">
                <a:ea typeface="+mn-ea"/>
                <a:cs typeface="+mn-cs"/>
              </a:rPr>
              <a:t>Nobutada</a:t>
            </a:r>
            <a:r>
              <a:rPr lang="en-US" dirty="0" smtClean="0">
                <a:ea typeface="+mn-ea"/>
                <a:cs typeface="+mn-cs"/>
              </a:rPr>
              <a:t> had lost a small siege at </a:t>
            </a:r>
            <a:r>
              <a:rPr lang="en-US" dirty="0" err="1" smtClean="0">
                <a:ea typeface="+mn-ea"/>
                <a:cs typeface="+mn-cs"/>
              </a:rPr>
              <a:t>Iwamura</a:t>
            </a:r>
            <a:r>
              <a:rPr lang="en-US" dirty="0" smtClean="0">
                <a:ea typeface="+mn-ea"/>
                <a:cs typeface="+mn-cs"/>
              </a:rPr>
              <a:t> earlier in the year and he finally brought </a:t>
            </a:r>
            <a:r>
              <a:rPr lang="en-US" dirty="0" err="1" smtClean="0">
                <a:ea typeface="+mn-ea"/>
                <a:cs typeface="+mn-cs"/>
              </a:rPr>
              <a:t>Iwamura</a:t>
            </a:r>
            <a:r>
              <a:rPr lang="en-US" dirty="0" smtClean="0">
                <a:ea typeface="+mn-ea"/>
                <a:cs typeface="+mn-cs"/>
              </a:rPr>
              <a:t> castle down.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ea typeface="+mn-ea"/>
                <a:cs typeface="+mn-cs"/>
              </a:rPr>
              <a:t>Oda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 err="1" smtClean="0">
                <a:ea typeface="+mn-ea"/>
                <a:cs typeface="+mn-cs"/>
              </a:rPr>
              <a:t>Nobutada</a:t>
            </a:r>
            <a:r>
              <a:rPr lang="en-US" dirty="0" smtClean="0">
                <a:ea typeface="+mn-ea"/>
                <a:cs typeface="+mn-cs"/>
              </a:rPr>
              <a:t> crucified Akiyama after the battle as a sign of victory.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The castle was demolished in 1871.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The ruins of </a:t>
            </a:r>
            <a:r>
              <a:rPr lang="en-US" dirty="0" err="1" smtClean="0">
                <a:ea typeface="+mn-ea"/>
                <a:cs typeface="+mn-cs"/>
              </a:rPr>
              <a:t>Iwamura</a:t>
            </a:r>
            <a:r>
              <a:rPr lang="en-US" dirty="0" smtClean="0">
                <a:ea typeface="+mn-ea"/>
                <a:cs typeface="+mn-cs"/>
              </a:rPr>
              <a:t> castle were found on September 22, 2009.</a:t>
            </a:r>
          </a:p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Sources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>
                <a:hlinkClick r:id="rId3"/>
              </a:rPr>
              <a:t>http://wiki.samurai-archives.com/index.php?title=Akiyama_Nobutomo</a:t>
            </a:r>
            <a:r>
              <a:rPr lang="en-US"/>
              <a:t>: where I found out about Akiyama Nobutomo</a:t>
            </a:r>
          </a:p>
          <a:p>
            <a:pPr>
              <a:buFontTx/>
              <a:buNone/>
            </a:pPr>
            <a:r>
              <a:rPr lang="en-US">
                <a:hlinkClick r:id="rId4"/>
              </a:rPr>
              <a:t>http://wiki.samurai-archives.com/index.php?title=Siege_of_Iwamura</a:t>
            </a:r>
            <a:r>
              <a:rPr lang="en-US"/>
              <a:t>: where I found out about the siege of Iwamura</a:t>
            </a:r>
          </a:p>
          <a:p>
            <a:pPr>
              <a:buFontTx/>
              <a:buNone/>
            </a:pPr>
            <a:r>
              <a:rPr lang="en-US"/>
              <a:t>The Samurai’s tale by Erik Christian Haugaard: where I got info for plot and main characters</a:t>
            </a:r>
          </a:p>
          <a:p>
            <a:pPr>
              <a:buFontTx/>
              <a:buNone/>
            </a:pPr>
            <a:r>
              <a:rPr lang="en-US"/>
              <a:t>http://www.childrensliteraturenetwork.org/birthbios/brthpage/04apr/4-13hauggard.html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Content Placeholder 15" descr="images-5.jpg"/>
          <p:cNvPicPr>
            <a:picLocks noGrp="1" noChangeAspect="1"/>
          </p:cNvPicPr>
          <p:nvPr>
            <p:ph idx="1"/>
          </p:nvPr>
        </p:nvPicPr>
        <p:blipFill>
          <a:blip r:embed="rId3"/>
          <a:srcRect l="-82584" r="-82584"/>
          <a:stretch>
            <a:fillRect/>
          </a:stretch>
        </p:blipFill>
        <p:spPr>
          <a:xfrm>
            <a:off x="381000" y="1524000"/>
            <a:ext cx="8610600" cy="5105400"/>
          </a:xfrm>
        </p:spPr>
      </p:pic>
      <p:pic>
        <p:nvPicPr>
          <p:cNvPr id="23555" name="Picture 10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1676400"/>
            <a:ext cx="19050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102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1924050"/>
            <a:ext cx="20574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Main characters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The main characters of The Samurai’s Tale are Taro/Murakami </a:t>
            </a: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 which is Taro’s given samurai name, Lord Akiyama, Taro’s master, and </a:t>
            </a:r>
            <a:r>
              <a:rPr lang="en-US" dirty="0" err="1" smtClean="0">
                <a:ea typeface="+mn-ea"/>
                <a:cs typeface="+mn-cs"/>
              </a:rPr>
              <a:t>Yoshitoki</a:t>
            </a:r>
            <a:r>
              <a:rPr lang="en-US" dirty="0" smtClean="0">
                <a:ea typeface="+mn-ea"/>
                <a:cs typeface="+mn-cs"/>
              </a:rPr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When Lord Takeda’s soldiers invade a small town they spare the boy Taro’s life and take him to </a:t>
            </a:r>
            <a:r>
              <a:rPr lang="en-US" dirty="0" err="1" smtClean="0">
                <a:ea typeface="+mn-ea"/>
                <a:cs typeface="+mn-cs"/>
              </a:rPr>
              <a:t>Kofuchu</a:t>
            </a:r>
            <a:r>
              <a:rPr lang="en-US" dirty="0" smtClean="0">
                <a:ea typeface="+mn-ea"/>
                <a:cs typeface="+mn-cs"/>
              </a:rPr>
              <a:t> where </a:t>
            </a:r>
            <a:r>
              <a:rPr lang="en-US" dirty="0" err="1" smtClean="0">
                <a:ea typeface="+mn-ea"/>
                <a:cs typeface="+mn-cs"/>
              </a:rPr>
              <a:t>Iwamura</a:t>
            </a:r>
            <a:r>
              <a:rPr lang="en-US" dirty="0" smtClean="0">
                <a:ea typeface="+mn-ea"/>
                <a:cs typeface="+mn-cs"/>
              </a:rPr>
              <a:t> castle sits. Taro is raised as a stable boy and becomes a samurai who is noble and loyal to Lord Akiyama.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Lord Akiyama is a noble and trusted ruler of </a:t>
            </a:r>
            <a:r>
              <a:rPr lang="en-US" dirty="0" err="1" smtClean="0">
                <a:ea typeface="+mn-ea"/>
                <a:cs typeface="+mn-cs"/>
              </a:rPr>
              <a:t>Iwamura</a:t>
            </a:r>
            <a:r>
              <a:rPr lang="en-US" dirty="0" smtClean="0">
                <a:ea typeface="+mn-ea"/>
                <a:cs typeface="+mn-cs"/>
              </a:rPr>
              <a:t> castle.  He fights many great battles and spares the boy Taro’s life and takes him under his wing to raise Taro to great power.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ea typeface="+mn-ea"/>
                <a:cs typeface="+mn-cs"/>
              </a:rPr>
              <a:t>Yoshitoki</a:t>
            </a:r>
            <a:r>
              <a:rPr lang="en-US" dirty="0" smtClean="0">
                <a:ea typeface="+mn-ea"/>
                <a:cs typeface="+mn-cs"/>
              </a:rPr>
              <a:t> is Murakami </a:t>
            </a:r>
            <a:r>
              <a:rPr lang="en-US" dirty="0" err="1" smtClean="0">
                <a:ea typeface="+mn-ea"/>
                <a:cs typeface="+mn-cs"/>
              </a:rPr>
              <a:t>Harutomo’s</a:t>
            </a:r>
            <a:r>
              <a:rPr lang="en-US" dirty="0" smtClean="0">
                <a:ea typeface="+mn-ea"/>
                <a:cs typeface="+mn-cs"/>
              </a:rPr>
              <a:t> most trusted friend.  One day </a:t>
            </a:r>
            <a:r>
              <a:rPr lang="en-US" dirty="0" err="1" smtClean="0">
                <a:ea typeface="+mn-ea"/>
                <a:cs typeface="+mn-cs"/>
              </a:rPr>
              <a:t>Yoshitoki</a:t>
            </a:r>
            <a:r>
              <a:rPr lang="en-US" dirty="0" smtClean="0">
                <a:ea typeface="+mn-ea"/>
                <a:cs typeface="+mn-cs"/>
              </a:rPr>
              <a:t> goes off to a battle where if the army wins they will take over the enemy’s castle. If the battle is lost then all is lost.  The battle is lost and </a:t>
            </a:r>
            <a:r>
              <a:rPr lang="en-US" dirty="0" err="1" smtClean="0">
                <a:ea typeface="+mn-ea"/>
                <a:cs typeface="+mn-cs"/>
              </a:rPr>
              <a:t>Yoshitoki</a:t>
            </a:r>
            <a:r>
              <a:rPr lang="en-US" dirty="0" smtClean="0">
                <a:ea typeface="+mn-ea"/>
                <a:cs typeface="+mn-cs"/>
              </a:rPr>
              <a:t> is shot and killed.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Lord Takeda </a:t>
            </a:r>
            <a:r>
              <a:rPr lang="en-US" dirty="0" err="1" smtClean="0">
                <a:ea typeface="+mn-ea"/>
                <a:cs typeface="+mn-cs"/>
              </a:rPr>
              <a:t>Shingen</a:t>
            </a:r>
            <a:r>
              <a:rPr lang="en-US" dirty="0" smtClean="0">
                <a:ea typeface="+mn-ea"/>
                <a:cs typeface="+mn-cs"/>
              </a:rPr>
              <a:t> was the ruler of all who served Lord Akiyama, Lord </a:t>
            </a:r>
            <a:r>
              <a:rPr lang="en-US" dirty="0" err="1" smtClean="0">
                <a:ea typeface="+mn-ea"/>
                <a:cs typeface="+mn-cs"/>
              </a:rPr>
              <a:t>Katsuyoyi</a:t>
            </a:r>
            <a:r>
              <a:rPr lang="en-US" dirty="0" smtClean="0">
                <a:ea typeface="+mn-ea"/>
                <a:cs typeface="+mn-cs"/>
              </a:rPr>
              <a:t>, who was his son, Lord </a:t>
            </a:r>
            <a:r>
              <a:rPr lang="en-US" dirty="0" err="1" smtClean="0">
                <a:ea typeface="+mn-ea"/>
                <a:cs typeface="+mn-cs"/>
              </a:rPr>
              <a:t>Zakoji</a:t>
            </a:r>
            <a:r>
              <a:rPr lang="en-US" dirty="0" smtClean="0">
                <a:ea typeface="+mn-ea"/>
                <a:cs typeface="+mn-cs"/>
              </a:rPr>
              <a:t>, and others too (He also ruled all those lords too.)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He wanted to rule all of Japan.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But he had enemies on the north, south ,east, and west sides of him who wanted him dead.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Taro also asked his friend </a:t>
            </a:r>
            <a:r>
              <a:rPr lang="en-US" dirty="0" err="1" smtClean="0">
                <a:ea typeface="+mn-ea"/>
                <a:cs typeface="+mn-cs"/>
              </a:rPr>
              <a:t>Yoshitoki</a:t>
            </a:r>
            <a:r>
              <a:rPr lang="en-US" dirty="0" smtClean="0">
                <a:ea typeface="+mn-ea"/>
                <a:cs typeface="+mn-cs"/>
              </a:rPr>
              <a:t> if he should beg for a new name.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Taro got a name when he was called to Lord Akiyama’s chamber and he gave him the name Murakami </a:t>
            </a: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.</a:t>
            </a: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Plot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Later after </a:t>
            </a: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 got his name he was assigned a strict teacher named Wada </a:t>
            </a:r>
            <a:r>
              <a:rPr lang="en-US" dirty="0" err="1" smtClean="0">
                <a:ea typeface="+mn-ea"/>
                <a:cs typeface="+mn-cs"/>
              </a:rPr>
              <a:t>Kansuke</a:t>
            </a:r>
            <a:r>
              <a:rPr lang="en-US" dirty="0" smtClean="0">
                <a:ea typeface="+mn-ea"/>
                <a:cs typeface="+mn-cs"/>
              </a:rPr>
              <a:t>, but learned to befriend him.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, Wada </a:t>
            </a:r>
            <a:r>
              <a:rPr lang="en-US" dirty="0" err="1" smtClean="0">
                <a:ea typeface="+mn-ea"/>
                <a:cs typeface="+mn-cs"/>
              </a:rPr>
              <a:t>Kansuke</a:t>
            </a:r>
            <a:r>
              <a:rPr lang="en-US" dirty="0" smtClean="0">
                <a:ea typeface="+mn-ea"/>
                <a:cs typeface="+mn-cs"/>
              </a:rPr>
              <a:t>, and many other men went on a journey to Iida castle.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The night they got there, a thief stole some of the rice.  </a:t>
            </a: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 caught him the next night, and found out it is one of their men!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They left Iida and he was severely punished by Lord Akiyama.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On the way back </a:t>
            </a: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 came across a friend of Wada </a:t>
            </a:r>
            <a:r>
              <a:rPr lang="en-US" dirty="0" err="1" smtClean="0">
                <a:ea typeface="+mn-ea"/>
                <a:cs typeface="+mn-cs"/>
              </a:rPr>
              <a:t>Kansuke’s</a:t>
            </a:r>
            <a:r>
              <a:rPr lang="en-US" dirty="0" smtClean="0">
                <a:ea typeface="+mn-ea"/>
                <a:cs typeface="+mn-cs"/>
              </a:rPr>
              <a:t> but an enemy of Lord Takeda.  </a:t>
            </a: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 fought him and put a big bloody gash on his shoulder and he offered to fix his shoulder but he wanted to die.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 took his armor and Wada gave </a:t>
            </a: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 his head. 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Akiyama realized that </a:t>
            </a:r>
            <a:r>
              <a:rPr lang="en-US" dirty="0" err="1" smtClean="0">
                <a:ea typeface="+mn-ea"/>
                <a:cs typeface="+mn-cs"/>
              </a:rPr>
              <a:t>Iwamura</a:t>
            </a:r>
            <a:r>
              <a:rPr lang="en-US" dirty="0" smtClean="0">
                <a:ea typeface="+mn-ea"/>
                <a:cs typeface="+mn-cs"/>
              </a:rPr>
              <a:t> will be attacked so he set up a trap.  The plan was that </a:t>
            </a: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 will lead a band of retreaters and he will run them right into all of Lord Akiyama’s men who will destroy them. 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Lord Akiyama got married to Lady </a:t>
            </a:r>
            <a:r>
              <a:rPr lang="en-US" dirty="0" err="1" smtClean="0">
                <a:ea typeface="+mn-ea"/>
                <a:cs typeface="+mn-cs"/>
              </a:rPr>
              <a:t>Toyoma</a:t>
            </a:r>
            <a:r>
              <a:rPr lang="en-US" dirty="0" smtClean="0">
                <a:ea typeface="+mn-ea"/>
                <a:cs typeface="+mn-cs"/>
              </a:rPr>
              <a:t> because Lord </a:t>
            </a:r>
            <a:r>
              <a:rPr lang="en-US" dirty="0" err="1" smtClean="0">
                <a:ea typeface="+mn-ea"/>
                <a:cs typeface="+mn-cs"/>
              </a:rPr>
              <a:t>Toyoma</a:t>
            </a:r>
            <a:r>
              <a:rPr lang="en-US" dirty="0" smtClean="0">
                <a:ea typeface="+mn-ea"/>
                <a:cs typeface="+mn-cs"/>
              </a:rPr>
              <a:t> died.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Plot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 eventually comes across Aki-</a:t>
            </a:r>
            <a:r>
              <a:rPr lang="en-US" dirty="0" err="1" smtClean="0">
                <a:ea typeface="+mn-ea"/>
                <a:cs typeface="+mn-cs"/>
              </a:rPr>
              <a:t>Hime</a:t>
            </a:r>
            <a:r>
              <a:rPr lang="en-US" dirty="0" smtClean="0">
                <a:ea typeface="+mn-ea"/>
                <a:cs typeface="+mn-cs"/>
              </a:rPr>
              <a:t> and they wrote poems back and forth to each other and fell in love.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 met Lord Takeda </a:t>
            </a:r>
            <a:r>
              <a:rPr lang="en-US" dirty="0" err="1" smtClean="0">
                <a:ea typeface="+mn-ea"/>
                <a:cs typeface="+mn-cs"/>
              </a:rPr>
              <a:t>Shingen</a:t>
            </a:r>
            <a:r>
              <a:rPr lang="en-US" dirty="0" smtClean="0">
                <a:ea typeface="+mn-ea"/>
                <a:cs typeface="+mn-cs"/>
              </a:rPr>
              <a:t> for the second time in his life, a great honor.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Wada </a:t>
            </a:r>
            <a:r>
              <a:rPr lang="en-US" dirty="0" err="1" smtClean="0">
                <a:ea typeface="+mn-ea"/>
                <a:cs typeface="+mn-cs"/>
              </a:rPr>
              <a:t>Kansuke</a:t>
            </a:r>
            <a:r>
              <a:rPr lang="en-US" dirty="0" smtClean="0">
                <a:ea typeface="+mn-ea"/>
                <a:cs typeface="+mn-cs"/>
              </a:rPr>
              <a:t> had a fatality, he goes on a hunting party (to fight) and is killed.  So </a:t>
            </a: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 has his position and his room.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Lord </a:t>
            </a:r>
            <a:r>
              <a:rPr lang="en-US" dirty="0" err="1" smtClean="0">
                <a:ea typeface="+mn-ea"/>
                <a:cs typeface="+mn-cs"/>
              </a:rPr>
              <a:t>Zakoji</a:t>
            </a:r>
            <a:r>
              <a:rPr lang="en-US" dirty="0" smtClean="0">
                <a:ea typeface="+mn-ea"/>
                <a:cs typeface="+mn-cs"/>
              </a:rPr>
              <a:t> is Aki-</a:t>
            </a:r>
            <a:r>
              <a:rPr lang="en-US" dirty="0" err="1" smtClean="0">
                <a:ea typeface="+mn-ea"/>
                <a:cs typeface="+mn-cs"/>
              </a:rPr>
              <a:t>Hime’s</a:t>
            </a:r>
            <a:r>
              <a:rPr lang="en-US" dirty="0" smtClean="0">
                <a:ea typeface="+mn-ea"/>
                <a:cs typeface="+mn-cs"/>
              </a:rPr>
              <a:t> father. He knew he would die soon so he became a priest to pray to </a:t>
            </a:r>
            <a:r>
              <a:rPr lang="en-US" dirty="0" err="1" smtClean="0">
                <a:ea typeface="+mn-ea"/>
                <a:cs typeface="+mn-cs"/>
              </a:rPr>
              <a:t>Bhudda</a:t>
            </a:r>
            <a:r>
              <a:rPr lang="en-US" dirty="0" smtClean="0">
                <a:ea typeface="+mn-ea"/>
                <a:cs typeface="+mn-cs"/>
              </a:rPr>
              <a:t> before he entered the after life.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Lord Takeda has  died and then his son </a:t>
            </a:r>
            <a:r>
              <a:rPr lang="en-US" dirty="0" err="1" smtClean="0">
                <a:ea typeface="+mn-ea"/>
                <a:cs typeface="+mn-cs"/>
              </a:rPr>
              <a:t>Katsuyori</a:t>
            </a:r>
            <a:r>
              <a:rPr lang="en-US" dirty="0" smtClean="0">
                <a:ea typeface="+mn-ea"/>
                <a:cs typeface="+mn-cs"/>
              </a:rPr>
              <a:t> is left in charge.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The siege of </a:t>
            </a:r>
            <a:r>
              <a:rPr lang="en-US" dirty="0" err="1" smtClean="0">
                <a:ea typeface="+mn-ea"/>
                <a:cs typeface="+mn-cs"/>
              </a:rPr>
              <a:t>Iwamura</a:t>
            </a:r>
            <a:r>
              <a:rPr lang="en-US" dirty="0" smtClean="0">
                <a:ea typeface="+mn-ea"/>
                <a:cs typeface="+mn-cs"/>
              </a:rPr>
              <a:t> begins.  </a:t>
            </a:r>
            <a:r>
              <a:rPr lang="en-US" dirty="0" err="1" smtClean="0">
                <a:ea typeface="+mn-ea"/>
                <a:cs typeface="+mn-cs"/>
              </a:rPr>
              <a:t>Harutomo</a:t>
            </a:r>
            <a:r>
              <a:rPr lang="en-US" dirty="0" smtClean="0">
                <a:ea typeface="+mn-ea"/>
                <a:cs typeface="+mn-cs"/>
              </a:rPr>
              <a:t> was sent to another city to deliver some letters and you will have to read the book to find out what happens when he returns. </a:t>
            </a: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Setting, Conflict &amp; Themes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Samurai’s Tale takes place in the provinces of Kai, Shinano, and Mino in Japan during the 16</a:t>
            </a:r>
            <a:r>
              <a:rPr lang="en-US" baseline="30000" smtClean="0"/>
              <a:t>th</a:t>
            </a:r>
            <a:r>
              <a:rPr lang="en-US" smtClean="0"/>
              <a:t> century.</a:t>
            </a:r>
          </a:p>
          <a:p>
            <a:r>
              <a:rPr lang="en-US" smtClean="0"/>
              <a:t>The conflict of the story is that Oda Nobunaga, Uesugi Kenshin, and Tokugawa Ieyasu wanted Lord Takeda dead, so there are many battles in the story.</a:t>
            </a:r>
          </a:p>
          <a:p>
            <a:r>
              <a:rPr lang="en-US" smtClean="0"/>
              <a:t>The theme of this book is that you never give up if you win or lose.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Erik Christian Haugard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smtClean="0"/>
              <a:t>Born April 23</a:t>
            </a:r>
            <a:r>
              <a:rPr lang="en-US" sz="1600" baseline="30000" smtClean="0"/>
              <a:t>rd</a:t>
            </a:r>
            <a:r>
              <a:rPr lang="en-US" sz="1600" smtClean="0"/>
              <a:t>, 1923 in Denmark.</a:t>
            </a:r>
          </a:p>
          <a:p>
            <a:r>
              <a:rPr lang="en-US" sz="1600" smtClean="0"/>
              <a:t>He fled to the United States in the 1940’s because the natzis invaded his homeland.</a:t>
            </a:r>
          </a:p>
          <a:p>
            <a:r>
              <a:rPr lang="en-US" sz="1600" smtClean="0"/>
              <a:t>He served in the Canadian air force during World War II.</a:t>
            </a:r>
          </a:p>
          <a:p>
            <a:r>
              <a:rPr lang="en-US" sz="1600" smtClean="0"/>
              <a:t>His book Hakon of Rogen’s Saga received the ALA Notable book award and another one of his books received the Boston Horn Globe Book award.</a:t>
            </a:r>
          </a:p>
          <a:p>
            <a:r>
              <a:rPr lang="en-US" sz="1600" smtClean="0"/>
              <a:t>Erik is still alive today.</a:t>
            </a:r>
          </a:p>
          <a:p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Lord Akiyama Nobutomo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Captured </a:t>
            </a:r>
            <a:r>
              <a:rPr lang="en-US" dirty="0" err="1" smtClean="0">
                <a:ea typeface="+mn-ea"/>
                <a:cs typeface="+mn-cs"/>
              </a:rPr>
              <a:t>Iwamura</a:t>
            </a:r>
            <a:r>
              <a:rPr lang="en-US" dirty="0" smtClean="0">
                <a:ea typeface="+mn-ea"/>
                <a:cs typeface="+mn-cs"/>
              </a:rPr>
              <a:t> castle for Lord Takeda </a:t>
            </a:r>
            <a:r>
              <a:rPr lang="en-US" dirty="0" err="1" smtClean="0">
                <a:ea typeface="+mn-ea"/>
                <a:cs typeface="+mn-cs"/>
              </a:rPr>
              <a:t>Shingen</a:t>
            </a:r>
            <a:r>
              <a:rPr lang="en-US" dirty="0" smtClean="0">
                <a:ea typeface="+mn-ea"/>
                <a:cs typeface="+mn-cs"/>
              </a:rPr>
              <a:t> in 1572, holding it for three years.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After winning the castle he kept the spoils of the battle such as Lady </a:t>
            </a:r>
            <a:r>
              <a:rPr lang="en-US" dirty="0" err="1" smtClean="0">
                <a:ea typeface="+mn-ea"/>
                <a:cs typeface="+mn-cs"/>
              </a:rPr>
              <a:t>Toyoma</a:t>
            </a:r>
            <a:r>
              <a:rPr lang="en-US" dirty="0" smtClean="0">
                <a:ea typeface="+mn-ea"/>
                <a:cs typeface="+mn-cs"/>
              </a:rPr>
              <a:t> and </a:t>
            </a:r>
            <a:r>
              <a:rPr lang="en-US" dirty="0" err="1" smtClean="0">
                <a:ea typeface="+mn-ea"/>
                <a:cs typeface="+mn-cs"/>
              </a:rPr>
              <a:t>Oda</a:t>
            </a:r>
            <a:r>
              <a:rPr lang="en-US" dirty="0" smtClean="0">
                <a:ea typeface="+mn-ea"/>
                <a:cs typeface="+mn-cs"/>
              </a:rPr>
              <a:t> Nobunaga’s youngest son </a:t>
            </a:r>
            <a:r>
              <a:rPr lang="en-US" dirty="0" err="1" smtClean="0">
                <a:ea typeface="+mn-ea"/>
                <a:cs typeface="+mn-cs"/>
              </a:rPr>
              <a:t>Katsunaga</a:t>
            </a:r>
            <a:r>
              <a:rPr lang="en-US" dirty="0" smtClean="0">
                <a:ea typeface="+mn-ea"/>
                <a:cs typeface="+mn-cs"/>
              </a:rPr>
              <a:t>.  He fought Lord </a:t>
            </a:r>
            <a:r>
              <a:rPr lang="en-US" dirty="0" err="1" smtClean="0">
                <a:ea typeface="+mn-ea"/>
                <a:cs typeface="+mn-cs"/>
              </a:rPr>
              <a:t>Toyoma</a:t>
            </a:r>
            <a:r>
              <a:rPr lang="en-US" dirty="0" smtClean="0">
                <a:ea typeface="+mn-ea"/>
                <a:cs typeface="+mn-cs"/>
              </a:rPr>
              <a:t> who died of illness before battle.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Three years later the siege of </a:t>
            </a:r>
            <a:r>
              <a:rPr lang="en-US" dirty="0" err="1" smtClean="0">
                <a:ea typeface="+mn-ea"/>
                <a:cs typeface="+mn-cs"/>
              </a:rPr>
              <a:t>Iwamura</a:t>
            </a:r>
            <a:r>
              <a:rPr lang="en-US" dirty="0" smtClean="0">
                <a:ea typeface="+mn-ea"/>
                <a:cs typeface="+mn-cs"/>
              </a:rPr>
              <a:t> followed and </a:t>
            </a:r>
            <a:r>
              <a:rPr lang="en-US" dirty="0" err="1" smtClean="0">
                <a:ea typeface="+mn-ea"/>
                <a:cs typeface="+mn-cs"/>
              </a:rPr>
              <a:t>Oda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 err="1" smtClean="0">
                <a:ea typeface="+mn-ea"/>
                <a:cs typeface="+mn-cs"/>
              </a:rPr>
              <a:t>Nobutada</a:t>
            </a:r>
            <a:r>
              <a:rPr lang="en-US" dirty="0" smtClean="0">
                <a:ea typeface="+mn-ea"/>
                <a:cs typeface="+mn-cs"/>
              </a:rPr>
              <a:t> (</a:t>
            </a:r>
            <a:r>
              <a:rPr lang="en-US" dirty="0" err="1" smtClean="0">
                <a:ea typeface="+mn-ea"/>
                <a:cs typeface="+mn-cs"/>
              </a:rPr>
              <a:t>Oda</a:t>
            </a:r>
            <a:r>
              <a:rPr lang="en-US" dirty="0" smtClean="0">
                <a:ea typeface="+mn-ea"/>
                <a:cs typeface="+mn-cs"/>
              </a:rPr>
              <a:t> Nobunaga eldest son) brought </a:t>
            </a:r>
            <a:r>
              <a:rPr lang="en-US" dirty="0" err="1" smtClean="0">
                <a:ea typeface="+mn-ea"/>
                <a:cs typeface="+mn-cs"/>
              </a:rPr>
              <a:t>Iwamura</a:t>
            </a:r>
            <a:r>
              <a:rPr lang="en-US" dirty="0" smtClean="0">
                <a:ea typeface="+mn-ea"/>
                <a:cs typeface="+mn-cs"/>
              </a:rPr>
              <a:t> down.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He crucified Lord Akiyama and Akiyama </a:t>
            </a:r>
            <a:r>
              <a:rPr lang="en-US" dirty="0" err="1" smtClean="0">
                <a:ea typeface="+mn-ea"/>
                <a:cs typeface="+mn-cs"/>
              </a:rPr>
              <a:t>Katsuhisa</a:t>
            </a:r>
            <a:r>
              <a:rPr lang="en-US" dirty="0" smtClean="0">
                <a:ea typeface="+mn-ea"/>
                <a:cs typeface="+mn-cs"/>
              </a:rPr>
              <a:t> (Lord Akiyama’s son) got his body.</a:t>
            </a:r>
          </a:p>
          <a:p>
            <a:pPr fontAlgn="auto">
              <a:spcAft>
                <a:spcPts val="0"/>
              </a:spcAft>
              <a:defRPr/>
            </a:pP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4123</TotalTime>
  <Words>881</Words>
  <Application>Microsoft Macintosh PowerPoint</Application>
  <PresentationFormat>On-screen Show (4:3)</PresentationFormat>
  <Paragraphs>58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Goudy Old Style</vt:lpstr>
      <vt:lpstr>ＭＳ Ｐゴシック</vt:lpstr>
      <vt:lpstr>Arial</vt:lpstr>
      <vt:lpstr>Calibri</vt:lpstr>
      <vt:lpstr>Rockwell</vt:lpstr>
      <vt:lpstr>Impact</vt:lpstr>
      <vt:lpstr>Handwriting - Dakota</vt:lpstr>
      <vt:lpstr>Times New Roman</vt:lpstr>
      <vt:lpstr>Inkwell</vt:lpstr>
      <vt:lpstr>The Samurai’s Tale</vt:lpstr>
      <vt:lpstr>PowerPoint Presentation</vt:lpstr>
      <vt:lpstr>Main characters</vt:lpstr>
      <vt:lpstr>Plot</vt:lpstr>
      <vt:lpstr>Plot (cont.)</vt:lpstr>
      <vt:lpstr>Plot (cont.)</vt:lpstr>
      <vt:lpstr>Setting, Conflict &amp; Themes</vt:lpstr>
      <vt:lpstr>Erik Christian Haugard</vt:lpstr>
      <vt:lpstr>Lord Akiyama Nobutomo</vt:lpstr>
      <vt:lpstr>The siege of Iwamura</vt:lpstr>
      <vt:lpstr>Sources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Samurai’s Tale</dc:title>
  <dc:creator>Office 2004 Test Drive User</dc:creator>
  <cp:lastModifiedBy>USC/ISI</cp:lastModifiedBy>
  <cp:revision>20</cp:revision>
  <dcterms:created xsi:type="dcterms:W3CDTF">2009-11-17T04:38:24Z</dcterms:created>
  <dcterms:modified xsi:type="dcterms:W3CDTF">2009-11-17T20:07:47Z</dcterms:modified>
</cp:coreProperties>
</file>